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81" r:id="rId15"/>
    <p:sldId id="271" r:id="rId16"/>
    <p:sldId id="272" r:id="rId17"/>
    <p:sldId id="282" r:id="rId18"/>
    <p:sldId id="276" r:id="rId19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81"/>
            <p14:sldId id="271"/>
            <p14:sldId id="272"/>
            <p14:sldId id="28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 varScale="1">
        <p:scale>
          <a:sx n="124" d="100"/>
          <a:sy n="124" d="100"/>
        </p:scale>
        <p:origin x="84" y="4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June222/No-Crime-A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docs.google.com/document/d/1diTTW79o_wZT5trPB3eym0REY6TfK7wClsZOfB5oGHg/edit#heading%3Dh.z6ne0og04bp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e222/Avoiding_Obstacles_Robot" TargetMode="External"/><Relationship Id="rId5" Type="http://schemas.openxmlformats.org/officeDocument/2006/relationships/hyperlink" Target="https://play.google.com/store/apps/details?id=de.kai_morich.serial_bluetooth_terminal&amp;hl=ko&amp;gl=US&amp;pli=1" TargetMode="Externa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49722" y="2999045"/>
            <a:ext cx="4794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Arial MT"/>
                <a:cs typeface="Times New Roman"/>
              </a:rPr>
              <a:t>Name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48239"/>
            <a:ext cx="56527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hub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9722" y="3760716"/>
            <a:ext cx="552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Arial MT"/>
                <a:cs typeface="Times New Roman"/>
              </a:rPr>
              <a:t>E-mail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722" y="4174562"/>
            <a:ext cx="4921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hone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9722" y="4605886"/>
            <a:ext cx="674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Arial MT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Arial MT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40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 MT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 M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u="sng" dirty="0" smtClean="0"/>
              <a:t>Class B</a:t>
            </a:r>
            <a:r>
              <a:rPr lang="ko-KR" altLang="en-US" sz="1000" u="sng" dirty="0" smtClean="0"/>
              <a:t>를 부각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 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4708525"/>
            <a:ext cx="14141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그래프를 이용한 데이터 시각화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2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19719" cy="188154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5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4528"/>
            <a:ext cx="17579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58286"/>
              </p:ext>
            </p:extLst>
          </p:nvPr>
        </p:nvGraphicFramePr>
        <p:xfrm>
          <a:off x="4191001" y="975804"/>
          <a:ext cx="4583366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sz="1050" b="1" spc="-10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 algn="ctr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7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marR="593090" indent="-289560" algn="l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Language, 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2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 </a:t>
                      </a:r>
                      <a:r>
                        <a:rPr lang="en-US"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eference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GitHub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4528"/>
            <a:ext cx="3586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17044" y="685280"/>
            <a:ext cx="2360478" cy="2137760"/>
            <a:chOff x="114304" y="675006"/>
            <a:chExt cx="2360478" cy="2137760"/>
          </a:xfrm>
        </p:grpSpPr>
        <p:sp>
          <p:nvSpPr>
            <p:cNvPr id="6" name="오른쪽 화살표 5"/>
            <p:cNvSpPr/>
            <p:nvPr/>
          </p:nvSpPr>
          <p:spPr>
            <a:xfrm>
              <a:off x="995079" y="1626243"/>
              <a:ext cx="176155" cy="70462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4" y="675006"/>
              <a:ext cx="846536" cy="19377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316" y="2612711"/>
              <a:ext cx="7729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tx2"/>
                  </a:solidFill>
                </a:rPr>
                <a:t>UI Version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변경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2147"/>
            <a:stretch/>
          </p:blipFill>
          <p:spPr>
            <a:xfrm>
              <a:off x="1206466" y="675006"/>
              <a:ext cx="1268316" cy="193770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205587" y="966175"/>
            <a:ext cx="38211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범죄 예방 활용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경찰청에서 공개한 범죄 데이터를 학습한 </a:t>
            </a:r>
            <a:r>
              <a:rPr lang="en-US" altLang="ko-KR" sz="1000" dirty="0" smtClean="0"/>
              <a:t>AI </a:t>
            </a:r>
            <a:r>
              <a:rPr lang="ko-KR" altLang="en-US" sz="1000" dirty="0" smtClean="0"/>
              <a:t>모델을 작성하여 </a:t>
            </a:r>
            <a:r>
              <a:rPr lang="ko-KR" altLang="en-US" sz="1000" u="sng" dirty="0" smtClean="0"/>
              <a:t>범죄 예방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빠른 대응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수사기관의 활용에 목표</a:t>
            </a:r>
            <a:r>
              <a:rPr lang="ko-KR" altLang="en-US" sz="1000" dirty="0" smtClean="0"/>
              <a:t>를 두고 개발하였습니다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비동기 함수 처리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최초 버전의 </a:t>
            </a:r>
            <a:r>
              <a:rPr lang="en-US" altLang="ko-KR" sz="1000" dirty="0" smtClean="0"/>
              <a:t>UI</a:t>
            </a:r>
            <a:r>
              <a:rPr lang="ko-KR" altLang="en-US" sz="1000" dirty="0" smtClean="0"/>
              <a:t>로부터 발전하여 더 보기 좋게 </a:t>
            </a:r>
            <a:r>
              <a:rPr lang="ko-KR" altLang="en-US" sz="1000" u="sng" dirty="0" smtClean="0"/>
              <a:t>스스로 디자인</a:t>
            </a:r>
            <a:r>
              <a:rPr lang="ko-KR" altLang="en-US" sz="1000" dirty="0" smtClean="0"/>
              <a:t>하였으며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 과정에서 </a:t>
            </a:r>
            <a:r>
              <a:rPr lang="ko-KR" altLang="en-US" sz="1000" u="sng" dirty="0" smtClean="0"/>
              <a:t>비동기 함수의 처리 방법과 방식에 대해 학습</a:t>
            </a:r>
            <a:r>
              <a:rPr lang="ko-KR" altLang="en-US" sz="1000" dirty="0" smtClean="0"/>
              <a:t>할 수 있었습니다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GPS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데이터를 이용한 실시간 위치의 안전도 제공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프레임워크에서 제공하는 </a:t>
            </a:r>
            <a:r>
              <a:rPr lang="en-US" altLang="ko-KR" sz="1000" u="sng" dirty="0" smtClean="0"/>
              <a:t>GPS </a:t>
            </a:r>
            <a:r>
              <a:rPr lang="ko-KR" altLang="en-US" sz="1000" u="sng" dirty="0" smtClean="0"/>
              <a:t>정보</a:t>
            </a:r>
            <a:r>
              <a:rPr lang="ko-KR" altLang="en-US" sz="1000" dirty="0" smtClean="0"/>
              <a:t>를 외부 </a:t>
            </a:r>
            <a:r>
              <a:rPr lang="ko-KR" altLang="en-US" sz="1000" dirty="0" smtClean="0"/>
              <a:t>도움 없이 </a:t>
            </a:r>
            <a:r>
              <a:rPr lang="ko-KR" altLang="en-US" sz="1000" u="sng" dirty="0" smtClean="0"/>
              <a:t>공식 문서로만 스스로 학습</a:t>
            </a:r>
            <a:r>
              <a:rPr lang="ko-KR" altLang="en-US" sz="1000" dirty="0" smtClean="0"/>
              <a:t>하여 기능을 구현하였습니다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CCTV </a:t>
            </a:r>
            <a:r>
              <a:rPr lang="ko-KR" altLang="en-US" sz="1000" b="1" dirty="0" err="1" smtClean="0">
                <a:solidFill>
                  <a:schemeClr val="tx2"/>
                </a:solidFill>
              </a:rPr>
              <a:t>클러스터링</a:t>
            </a:r>
            <a:endParaRPr lang="en-US" altLang="ko-KR" sz="1000" b="1" dirty="0" smtClean="0"/>
          </a:p>
          <a:p>
            <a:r>
              <a:rPr lang="en-US" altLang="ko-KR" sz="1000" dirty="0" smtClean="0"/>
              <a:t>CCTV</a:t>
            </a:r>
            <a:r>
              <a:rPr lang="ko-KR" altLang="en-US" sz="1000" dirty="0" smtClean="0"/>
              <a:t>의 위치를 </a:t>
            </a:r>
            <a:r>
              <a:rPr lang="ko-KR" altLang="en-US" sz="1000" u="sng" dirty="0" smtClean="0"/>
              <a:t>확대 비율에 따라 클러스터링하여 제공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효율을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협업</a:t>
            </a:r>
            <a:endParaRPr lang="en-US" altLang="ko-KR" sz="1000" b="1" dirty="0" smtClean="0"/>
          </a:p>
          <a:p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개발자와 협업하는 과정</a:t>
            </a:r>
            <a:r>
              <a:rPr lang="ko-KR" altLang="en-US" sz="1000" dirty="0" smtClean="0"/>
              <a:t>에서 필요한 </a:t>
            </a:r>
            <a:r>
              <a:rPr lang="ko-KR" altLang="en-US" sz="1000" u="sng" dirty="0" smtClean="0"/>
              <a:t>명세를 공유하며 소통</a:t>
            </a:r>
            <a:r>
              <a:rPr lang="ko-KR" altLang="en-US" sz="1000" dirty="0" smtClean="0"/>
              <a:t>하였고 서로의 지식을 나누며 </a:t>
            </a:r>
            <a:r>
              <a:rPr lang="en-US" altLang="ko-KR" sz="1000" dirty="0" smtClean="0"/>
              <a:t>Back-End </a:t>
            </a:r>
            <a:r>
              <a:rPr lang="ko-KR" altLang="en-US" sz="1000" dirty="0" smtClean="0"/>
              <a:t>개발자가 </a:t>
            </a:r>
            <a:r>
              <a:rPr lang="ko-KR" altLang="en-US" sz="1000" u="sng" dirty="0" smtClean="0"/>
              <a:t>어떤 </a:t>
            </a:r>
            <a:r>
              <a:rPr lang="ko-KR" altLang="en-US" sz="1000" u="sng" dirty="0" smtClean="0"/>
              <a:t>방식의 명세가 </a:t>
            </a:r>
            <a:r>
              <a:rPr lang="en-US" altLang="ko-KR" sz="1000" u="sng" dirty="0" smtClean="0"/>
              <a:t>Front-End </a:t>
            </a:r>
            <a:r>
              <a:rPr lang="ko-KR" altLang="en-US" sz="1000" u="sng" dirty="0" smtClean="0"/>
              <a:t>개발자와의 협업 효율을 높이는지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배울 수 있었습니다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845940" y="690572"/>
            <a:ext cx="2189966" cy="2124843"/>
            <a:chOff x="2743200" y="680298"/>
            <a:chExt cx="2189966" cy="2124843"/>
          </a:xfrm>
        </p:grpSpPr>
        <p:grpSp>
          <p:nvGrpSpPr>
            <p:cNvPr id="13" name="그룹 12"/>
            <p:cNvGrpSpPr/>
            <p:nvPr/>
          </p:nvGrpSpPr>
          <p:grpSpPr>
            <a:xfrm>
              <a:off x="2743200" y="680298"/>
              <a:ext cx="2189966" cy="1932413"/>
              <a:chOff x="3886200" y="777239"/>
              <a:chExt cx="4614863" cy="407212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200" y="777239"/>
                <a:ext cx="2084735" cy="407212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1029" y="777239"/>
                <a:ext cx="2030034" cy="4072128"/>
              </a:xfrm>
              <a:prstGeom prst="rect">
                <a:avLst/>
              </a:prstGeom>
            </p:spPr>
          </p:pic>
          <p:cxnSp>
            <p:nvCxnSpPr>
              <p:cNvPr id="16" name="꺾인 연결선 15"/>
              <p:cNvCxnSpPr/>
              <p:nvPr/>
            </p:nvCxnSpPr>
            <p:spPr>
              <a:xfrm flipV="1">
                <a:off x="5791203" y="3260725"/>
                <a:ext cx="990597" cy="762002"/>
              </a:xfrm>
              <a:prstGeom prst="bentConnector3">
                <a:avLst>
                  <a:gd name="adj1" fmla="val 31964"/>
                </a:avLst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10198" y="2605086"/>
              <a:ext cx="7441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예측하기 화면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5810" y="2881223"/>
            <a:ext cx="2247896" cy="2213004"/>
            <a:chOff x="123070" y="2860675"/>
            <a:chExt cx="2247896" cy="2213004"/>
          </a:xfrm>
        </p:grpSpPr>
        <p:grpSp>
          <p:nvGrpSpPr>
            <p:cNvPr id="24" name="그룹 23"/>
            <p:cNvGrpSpPr/>
            <p:nvPr/>
          </p:nvGrpSpPr>
          <p:grpSpPr>
            <a:xfrm>
              <a:off x="123070" y="2860675"/>
              <a:ext cx="2247896" cy="2006790"/>
              <a:chOff x="3883626" y="849864"/>
              <a:chExt cx="4568914" cy="4078859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800" y="849864"/>
                <a:ext cx="2051740" cy="4078859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3626" y="849864"/>
                <a:ext cx="2059783" cy="4078859"/>
              </a:xfrm>
              <a:prstGeom prst="rect">
                <a:avLst/>
              </a:prstGeom>
            </p:spPr>
          </p:pic>
          <p:cxnSp>
            <p:nvCxnSpPr>
              <p:cNvPr id="22" name="꺾인 연결선 21"/>
              <p:cNvCxnSpPr/>
              <p:nvPr/>
            </p:nvCxnSpPr>
            <p:spPr>
              <a:xfrm flipV="1">
                <a:off x="5715000" y="2422525"/>
                <a:ext cx="1066800" cy="838200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912605" y="4873624"/>
              <a:ext cx="7441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데이터 시각화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54706" y="2881224"/>
            <a:ext cx="2214690" cy="2213002"/>
            <a:chOff x="2751966" y="2860676"/>
            <a:chExt cx="2214690" cy="2213002"/>
          </a:xfrm>
        </p:grpSpPr>
        <p:grpSp>
          <p:nvGrpSpPr>
            <p:cNvPr id="31" name="그룹 30"/>
            <p:cNvGrpSpPr/>
            <p:nvPr/>
          </p:nvGrpSpPr>
          <p:grpSpPr>
            <a:xfrm>
              <a:off x="2751966" y="2860676"/>
              <a:ext cx="2214690" cy="2006790"/>
              <a:chOff x="2751966" y="2803526"/>
              <a:chExt cx="2214690" cy="200679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1966" y="2814451"/>
                <a:ext cx="999933" cy="1995865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8647" y="2803526"/>
                <a:ext cx="998009" cy="2001983"/>
              </a:xfrm>
              <a:prstGeom prst="rect">
                <a:avLst/>
              </a:prstGeom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4315871" y="3681852"/>
                <a:ext cx="599284" cy="7491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꺾인 연결선 27"/>
              <p:cNvCxnSpPr>
                <a:endCxn id="27" idx="1"/>
              </p:cNvCxnSpPr>
              <p:nvPr/>
            </p:nvCxnSpPr>
            <p:spPr>
              <a:xfrm flipV="1">
                <a:off x="3454400" y="4056404"/>
                <a:ext cx="861471" cy="374552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3321055" y="4873623"/>
              <a:ext cx="1130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클러스터링된 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CCTV MAP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object 2"/>
          <p:cNvSpPr txBox="1">
            <a:spLocks noGrp="1"/>
          </p:cNvSpPr>
          <p:nvPr>
            <p:ph type="title"/>
          </p:nvPr>
        </p:nvSpPr>
        <p:spPr>
          <a:xfrm>
            <a:off x="147014" y="121114"/>
            <a:ext cx="3967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747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3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760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63558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sz="1050" b="1" spc="-10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 algn="ctr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7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 algn="l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Language, 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3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 </a:t>
                      </a:r>
                      <a:r>
                        <a:rPr lang="en-US"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Workbench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1050" b="0" i="0" u="sng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/>
                        </a:rPr>
                        <a:t>Serial Bluetooth Terminal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6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6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6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147014" y="114528"/>
            <a:ext cx="276325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10"/>
              </a:spcBef>
            </a:pPr>
            <a:r>
              <a:rPr lang="en-US" sz="2100" b="0" kern="0" spc="-15" dirty="0" smtClean="0">
                <a:solidFill>
                  <a:schemeClr val="bg1"/>
                </a:solidFill>
                <a:latin typeface="Arial MT"/>
                <a:cs typeface="Arial MT"/>
              </a:rPr>
              <a:t>03. </a:t>
            </a:r>
            <a:r>
              <a:rPr lang="en-US" altLang="ko-KR" sz="2100" spc="-10" dirty="0">
                <a:solidFill>
                  <a:schemeClr val="bg1"/>
                </a:solidFill>
                <a:latin typeface="Arial MT"/>
                <a:cs typeface="Times New Roman"/>
              </a:rPr>
              <a:t>Navigation</a:t>
            </a:r>
            <a:r>
              <a:rPr lang="en-US" altLang="ko-KR" sz="2100" spc="-30" dirty="0">
                <a:solidFill>
                  <a:schemeClr val="bg1"/>
                </a:solidFill>
                <a:latin typeface="Arial MT"/>
                <a:cs typeface="Times New Roman"/>
              </a:rPr>
              <a:t> </a:t>
            </a:r>
            <a:r>
              <a:rPr lang="en-US" altLang="ko-KR" sz="2100" dirty="0" smtClean="0">
                <a:solidFill>
                  <a:schemeClr val="bg1"/>
                </a:solidFill>
                <a:latin typeface="Arial MT"/>
                <a:cs typeface="Times New Roman"/>
              </a:rPr>
              <a:t>Robot</a:t>
            </a:r>
            <a:endParaRPr lang="en-US" altLang="ko-KR" sz="2100" dirty="0">
              <a:solidFill>
                <a:schemeClr val="bg1"/>
              </a:solidFill>
              <a:latin typeface="Arial MT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47014" y="114528"/>
            <a:ext cx="276325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10"/>
              </a:spcBef>
            </a:pPr>
            <a:r>
              <a:rPr lang="en-US" sz="2100" b="0" kern="0" spc="-15" dirty="0" smtClean="0">
                <a:solidFill>
                  <a:schemeClr val="bg1"/>
                </a:solidFill>
                <a:latin typeface="Arial MT"/>
                <a:cs typeface="Arial MT"/>
              </a:rPr>
              <a:t>03. </a:t>
            </a:r>
            <a:r>
              <a:rPr lang="en-US" altLang="ko-KR" sz="2100" spc="-10" dirty="0">
                <a:solidFill>
                  <a:schemeClr val="bg1"/>
                </a:solidFill>
                <a:latin typeface="Arial MT"/>
                <a:cs typeface="Times New Roman"/>
              </a:rPr>
              <a:t>Navigation</a:t>
            </a:r>
            <a:r>
              <a:rPr lang="en-US" altLang="ko-KR" sz="2100" spc="-30" dirty="0">
                <a:solidFill>
                  <a:schemeClr val="bg1"/>
                </a:solidFill>
                <a:latin typeface="Arial MT"/>
                <a:cs typeface="Times New Roman"/>
              </a:rPr>
              <a:t> </a:t>
            </a:r>
            <a:r>
              <a:rPr lang="en-US" altLang="ko-KR" sz="2100" dirty="0" smtClean="0">
                <a:solidFill>
                  <a:schemeClr val="bg1"/>
                </a:solidFill>
                <a:latin typeface="Arial MT"/>
                <a:cs typeface="Times New Roman"/>
              </a:rPr>
              <a:t>Robot</a:t>
            </a:r>
            <a:endParaRPr lang="en-US" altLang="ko-KR" sz="2100" dirty="0">
              <a:solidFill>
                <a:schemeClr val="bg1"/>
              </a:solidFill>
              <a:latin typeface="Arial MT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746125"/>
            <a:ext cx="3733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임베디드</a:t>
            </a:r>
            <a:r>
              <a:rPr lang="ko-KR" altLang="en-US" sz="1000" b="1" dirty="0" smtClean="0"/>
              <a:t> 시스템 실험 및 설계 수업에서 진행된 팀 프로젝트입니다</a:t>
            </a:r>
            <a:r>
              <a:rPr lang="en-US" altLang="ko-KR" sz="1000" b="1" dirty="0" smtClean="0"/>
              <a:t>. </a:t>
            </a:r>
            <a:r>
              <a:rPr lang="ko-KR" altLang="en-US" sz="1000" dirty="0" smtClean="0"/>
              <a:t>블루투스를 포함하고 </a:t>
            </a:r>
            <a:r>
              <a:rPr lang="en-US" altLang="ko-KR" sz="1000" dirty="0" smtClean="0"/>
              <a:t>HW/SW </a:t>
            </a:r>
            <a:r>
              <a:rPr lang="ko-KR" altLang="en-US" sz="1000" dirty="0" smtClean="0"/>
              <a:t>모두 구현하는 프로젝트로 장애물을 피해 목적지까지 길을 찾는 로봇을 제작하였습니다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임무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수행 알고리즘 개발</a:t>
            </a:r>
            <a:endParaRPr lang="en-US" altLang="ko-KR" sz="1000" dirty="0" smtClean="0"/>
          </a:p>
          <a:p>
            <a:r>
              <a:rPr lang="ko-KR" altLang="en-US" sz="1000" dirty="0" smtClean="0"/>
              <a:t>출발 지점에서 목적지까지의 </a:t>
            </a:r>
            <a:r>
              <a:rPr lang="ko-KR" altLang="en-US" sz="1000" u="sng" dirty="0" smtClean="0"/>
              <a:t>경로가 존재한다면 </a:t>
            </a:r>
            <a:r>
              <a:rPr lang="ko-KR" altLang="en-US" sz="1000" u="sng" dirty="0" smtClean="0"/>
              <a:t>어떤 상황에서도 </a:t>
            </a:r>
            <a:r>
              <a:rPr lang="ko-KR" altLang="en-US" sz="1000" u="sng" dirty="0" smtClean="0"/>
              <a:t>장애물을 피해 목적지에 도달하는 알고리즘을 개발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구현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예산 문제 해결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방위각 센서를 예산 문제로 사지 못하였습니다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정확한 회전을 위해 </a:t>
            </a:r>
            <a:r>
              <a:rPr lang="en-US" altLang="ko-KR" sz="1000" dirty="0" smtClean="0"/>
              <a:t>HW </a:t>
            </a:r>
            <a:r>
              <a:rPr lang="ko-KR" altLang="en-US" sz="1000" dirty="0" smtClean="0"/>
              <a:t>설계 담당 팀원과 의논하여 </a:t>
            </a:r>
            <a:r>
              <a:rPr lang="ko-KR" altLang="en-US" sz="1000" u="sng" dirty="0" smtClean="0"/>
              <a:t>회전 속도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회전 시간 등을 분석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비교하여 원하는 </a:t>
            </a:r>
            <a:r>
              <a:rPr lang="ko-KR" altLang="en-US" sz="1000" u="sng" dirty="0" err="1" smtClean="0"/>
              <a:t>회전량만큼</a:t>
            </a:r>
            <a:r>
              <a:rPr lang="ko-KR" altLang="en-US" sz="1000" u="sng" dirty="0" smtClean="0"/>
              <a:t> </a:t>
            </a:r>
            <a:r>
              <a:rPr lang="ko-KR" altLang="en-US" sz="1000" u="sng" dirty="0" smtClean="0"/>
              <a:t>회전이 가능하게 만들었습니다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블루투스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블루투스를 통한 </a:t>
            </a:r>
            <a:r>
              <a:rPr lang="ko-KR" altLang="en-US" sz="1000" u="sng" dirty="0" smtClean="0"/>
              <a:t>신호는 </a:t>
            </a:r>
            <a:r>
              <a:rPr lang="en-US" altLang="ko-KR" sz="1000" u="sng" dirty="0" smtClean="0"/>
              <a:t>Interrupt</a:t>
            </a:r>
            <a:r>
              <a:rPr lang="ko-KR" altLang="en-US" sz="1000" u="sng" dirty="0" smtClean="0"/>
              <a:t>를 통해 하드웨어를 조작</a:t>
            </a:r>
            <a:r>
              <a:rPr lang="ko-KR" altLang="en-US" sz="1000" dirty="0" smtClean="0"/>
              <a:t>하여 </a:t>
            </a:r>
            <a:r>
              <a:rPr lang="ko-KR" altLang="en-US" sz="1000" dirty="0" smtClean="0"/>
              <a:t>최우선으로 </a:t>
            </a:r>
            <a:r>
              <a:rPr lang="ko-KR" altLang="en-US" sz="1000" dirty="0" smtClean="0"/>
              <a:t>하드웨어를 제어하게끔 만들었습니다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Bluetooth</a:t>
            </a:r>
            <a:r>
              <a:rPr lang="ko-KR" altLang="en-US" sz="1000" u="sng" dirty="0" smtClean="0"/>
              <a:t>의 구성 방식과 </a:t>
            </a:r>
            <a:r>
              <a:rPr lang="en-US" altLang="ko-KR" sz="1000" u="sng" dirty="0" smtClean="0"/>
              <a:t>Interrupt</a:t>
            </a:r>
            <a:r>
              <a:rPr lang="ko-KR" altLang="en-US" sz="1000" u="sng" dirty="0" smtClean="0"/>
              <a:t>의 제어 방식</a:t>
            </a:r>
            <a:r>
              <a:rPr lang="ko-KR" altLang="en-US" sz="1000" dirty="0" smtClean="0"/>
              <a:t>을 학습할 수 있었습니다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장애물과 경로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로봇의 </a:t>
            </a:r>
            <a:r>
              <a:rPr lang="ko-KR" altLang="en-US" sz="1000" u="sng" dirty="0" smtClean="0"/>
              <a:t>위치 정보는 보드의 메모리</a:t>
            </a:r>
            <a:r>
              <a:rPr lang="en-US" altLang="ko-KR" sz="1000" u="sng" dirty="0" smtClean="0"/>
              <a:t> </a:t>
            </a:r>
            <a:r>
              <a:rPr lang="ko-KR" altLang="en-US" sz="1000" u="sng" dirty="0" smtClean="0"/>
              <a:t>내부 구조체에 저장</a:t>
            </a:r>
            <a:r>
              <a:rPr lang="ko-KR" altLang="en-US" sz="1000" dirty="0" smtClean="0"/>
              <a:t>되어 그 정보를 통해 </a:t>
            </a:r>
            <a:r>
              <a:rPr lang="ko-KR" altLang="en-US" sz="1000" u="sng" dirty="0" smtClean="0"/>
              <a:t>로봇의 </a:t>
            </a:r>
            <a:r>
              <a:rPr lang="ko-KR" altLang="en-US" sz="1000" u="sng" dirty="0" smtClean="0"/>
              <a:t>경로와 장애물의 </a:t>
            </a:r>
            <a:r>
              <a:rPr lang="ko-KR" altLang="en-US" sz="1000" u="sng" dirty="0" smtClean="0"/>
              <a:t>위치를</a:t>
            </a:r>
            <a:r>
              <a:rPr lang="en-US" altLang="ko-KR" sz="1000" u="sng" dirty="0"/>
              <a:t> LCD</a:t>
            </a:r>
            <a:r>
              <a:rPr lang="ko-KR" altLang="en-US" sz="1000" u="sng" dirty="0"/>
              <a:t>에 </a:t>
            </a:r>
            <a:r>
              <a:rPr lang="ko-KR" altLang="en-US" sz="1000" u="sng" dirty="0" err="1" smtClean="0"/>
              <a:t>시각화</a:t>
            </a:r>
            <a:r>
              <a:rPr lang="ko-KR" altLang="en-US" sz="1000" dirty="0" err="1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이는 </a:t>
            </a:r>
            <a:r>
              <a:rPr lang="ko-KR" altLang="en-US" sz="1000" u="sng" dirty="0" smtClean="0"/>
              <a:t>팀원들이 제 </a:t>
            </a:r>
            <a:r>
              <a:rPr lang="ko-KR" altLang="en-US" sz="1000" u="sng" smtClean="0"/>
              <a:t>알고리즘을 </a:t>
            </a:r>
            <a:r>
              <a:rPr lang="ko-KR" altLang="en-US" sz="1000" u="sng" smtClean="0"/>
              <a:t>이해하는 데 </a:t>
            </a:r>
            <a:r>
              <a:rPr lang="ko-KR" altLang="en-US" sz="1000" u="sng" dirty="0" smtClean="0"/>
              <a:t>도움</a:t>
            </a:r>
            <a:r>
              <a:rPr lang="ko-KR" altLang="en-US" sz="1000" dirty="0" smtClean="0"/>
              <a:t>이 되었고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회의를 거쳐 알고리즘을 고도화할 수 있었습니다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399363" y="589268"/>
            <a:ext cx="2734180" cy="2257444"/>
            <a:chOff x="76200" y="593725"/>
            <a:chExt cx="2734180" cy="2257444"/>
          </a:xfrm>
        </p:grpSpPr>
        <p:pic>
          <p:nvPicPr>
            <p:cNvPr id="5" name="Picture 2" descr="210163085-9f384b2c-8c74-4bb5-b0f0-7e05e3f854dc.jpg (2386×1491)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5" r="9169"/>
            <a:stretch/>
          </p:blipFill>
          <p:spPr bwMode="auto">
            <a:xfrm>
              <a:off x="76200" y="593725"/>
              <a:ext cx="273418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66298" y="2651114"/>
              <a:ext cx="21403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tx2"/>
                  </a:solidFill>
                </a:rPr>
                <a:t>시뮬레이션  환경  기반  미션  수행  알고리즘  개발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538752" y="589268"/>
            <a:ext cx="1554051" cy="2278062"/>
            <a:chOff x="3620032" y="589268"/>
            <a:chExt cx="1554051" cy="2278062"/>
          </a:xfrm>
        </p:grpSpPr>
        <p:pic>
          <p:nvPicPr>
            <p:cNvPr id="1026" name="Picture 2" descr="https://lh7-rt.googleusercontent.com/docsz/AD_4nXfjW3WSDOwORaGe8NpaWloIVcbpuu1xxgr1SCpXBopKC-2-GUjk5gZLld3M1kxfCuGrjZZ6779i9M-G5WsupBsfEpS7LB1R_RKQhPYuRi96keluswh7JFxqzFLyVf8KV2BcNLZQ3HoDQ1qTSkHThPLN3A1x?key=5xY7c_Aqp975SHBjZ4fLH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032" y="589268"/>
              <a:ext cx="1554051" cy="206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734858" y="2667275"/>
              <a:ext cx="13244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자체적인 차량 하드웨어 설계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9654" y="2867330"/>
            <a:ext cx="2964252" cy="2257432"/>
            <a:chOff x="76200" y="2885516"/>
            <a:chExt cx="2964252" cy="2257432"/>
          </a:xfrm>
        </p:grpSpPr>
        <p:grpSp>
          <p:nvGrpSpPr>
            <p:cNvPr id="6" name="그룹 5"/>
            <p:cNvGrpSpPr/>
            <p:nvPr/>
          </p:nvGrpSpPr>
          <p:grpSpPr>
            <a:xfrm>
              <a:off x="76200" y="2885516"/>
              <a:ext cx="2964252" cy="2057400"/>
              <a:chOff x="2871078" y="711834"/>
              <a:chExt cx="6197485" cy="430149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5480" y="711834"/>
                <a:ext cx="1973083" cy="26712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8" name="그룹 7"/>
              <p:cNvGrpSpPr/>
              <p:nvPr/>
            </p:nvGrpSpPr>
            <p:grpSpPr>
              <a:xfrm>
                <a:off x="2871078" y="711834"/>
                <a:ext cx="4063122" cy="4301491"/>
                <a:chOff x="3048000" y="711834"/>
                <a:chExt cx="4063122" cy="4301491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000" y="711834"/>
                  <a:ext cx="4063122" cy="430149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/>
                <p:cNvSpPr/>
                <p:nvPr/>
              </p:nvSpPr>
              <p:spPr>
                <a:xfrm>
                  <a:off x="6196722" y="740408"/>
                  <a:ext cx="914400" cy="304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1081806" y="4942893"/>
              <a:ext cx="14382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tx2"/>
                  </a:solidFill>
                </a:rPr>
                <a:t>SW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구조도 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/ IT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발생시 처리 과정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498891" y="2885516"/>
            <a:ext cx="1787670" cy="2255443"/>
            <a:chOff x="3580171" y="2885516"/>
            <a:chExt cx="1787670" cy="2255443"/>
          </a:xfrm>
        </p:grpSpPr>
        <p:grpSp>
          <p:nvGrpSpPr>
            <p:cNvPr id="11" name="그룹 10"/>
            <p:cNvGrpSpPr/>
            <p:nvPr/>
          </p:nvGrpSpPr>
          <p:grpSpPr>
            <a:xfrm>
              <a:off x="3620032" y="2885516"/>
              <a:ext cx="1649072" cy="2032629"/>
              <a:chOff x="4344357" y="1050925"/>
              <a:chExt cx="3199443" cy="3943601"/>
            </a:xfrm>
          </p:grpSpPr>
          <p:pic>
            <p:nvPicPr>
              <p:cNvPr id="12" name="Picture 2" descr="https://lh7-rt.googleusercontent.com/docsz/AD_4nXe4WRAJTv_ra18HIRSGcd87wj-Eca18YhLNcFe1mMFYi_xECJbI40mXn0c-z2BUrb4VczZuW1dubOd2S2CbY74K4M5r9hV6gkA_vUTqjf0FXT06FR7fp_Uj47wov2zkf8EoZ03moH6FP9VMU5rKcaYvTomC?key=5xY7c_Aqp975SHBjZ4fLHw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4529" y="1050925"/>
                <a:ext cx="1427456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https://lh7-rt.googleusercontent.com/docsz/AD_4nXdbc_Kyh_AbYT5VJKHAJ7okaDY848UW8J_EfWPBN0mDWYTKoFhTmmtmhUmT0K77HJMOHAzXZI3dtJH6nngtTv-j72hFNQIj2sS02RBDgxY4kF-kfr5tM7NZkKZhN3RbuHQUkQNg-cf924l1ZMy84x--7nI?key=5xY7c_Aqp975SHBjZ4fLHw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0228" y="1050925"/>
                <a:ext cx="133357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https://lh7-rt.googleusercontent.com/docsz/AD_4nXeqdjis45hhQJFkaoar_la442rX5fR6XRQcczBwwpV0lEbWgXX_9nn24DHfkDJCF8KAOKAWICdPKKC65_JnWuaXRzouGZ64YWHcGg9NyWzRJ6GvsRdJMwERwOluAdC0_Gopif78iG-hGRwYhE28zsqebOtP?key=5xY7c_Aqp975SHBjZ4fLHw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4357" y="2994275"/>
                <a:ext cx="1447800" cy="2000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https://lh7-rt.googleusercontent.com/docsz/AD_4nXcnWrsU8_QCbRg4R8lz-ocbZNXI3qENvm4PeIk3W78Q6DlDizOSy0p1bWy4GH7LMELCFqKRGkNtRm9kE_JVjVe2ZX3uclP4MsPWV5Hj7_VV3NfXEGDJo0DIWNHJupWvLJIiOzq1JJfXbZgrZDy8aFbcGBgP?key=5xY7c_Aqp975SHBjZ4fLHw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0230" y="3016249"/>
                <a:ext cx="1333570" cy="1978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직선 화살표 연결선 15"/>
              <p:cNvCxnSpPr>
                <a:stCxn id="12" idx="3"/>
                <a:endCxn id="13" idx="1"/>
              </p:cNvCxnSpPr>
              <p:nvPr/>
            </p:nvCxnSpPr>
            <p:spPr>
              <a:xfrm>
                <a:off x="5781985" y="1965325"/>
                <a:ext cx="4282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>
                <a:stCxn id="13" idx="1"/>
                <a:endCxn id="14" idx="3"/>
              </p:cNvCxnSpPr>
              <p:nvPr/>
            </p:nvCxnSpPr>
            <p:spPr>
              <a:xfrm flipH="1">
                <a:off x="5792157" y="1965325"/>
                <a:ext cx="418071" cy="2029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>
                <a:stCxn id="14" idx="3"/>
                <a:endCxn id="15" idx="1"/>
              </p:cNvCxnSpPr>
              <p:nvPr/>
            </p:nvCxnSpPr>
            <p:spPr>
              <a:xfrm>
                <a:off x="5792157" y="3994401"/>
                <a:ext cx="418073" cy="109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580171" y="4940904"/>
              <a:ext cx="17876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장애물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en-US" altLang="ko-KR" sz="700" b="1" dirty="0">
                  <a:solidFill>
                    <a:schemeClr val="accent2"/>
                  </a:solidFill>
                </a:rPr>
                <a:t>R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과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경로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(B)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가 표시된 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LCD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스크린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5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75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10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100" dirty="0">
                <a:latin typeface="Times New Roman"/>
                <a:cs typeface="Times New Roman"/>
              </a:rPr>
              <a:t>의</a:t>
            </a:r>
            <a:r>
              <a:rPr lang="ko-KR" altLang="en-US" sz="110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100" dirty="0" smtClean="0">
                <a:latin typeface="Times New Roman"/>
                <a:cs typeface="Times New Roman"/>
              </a:rPr>
              <a:t>.</a:t>
            </a:r>
            <a:endParaRPr lang="en-US" altLang="ko-KR" sz="12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5162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>
                <a:latin typeface="Arial MT"/>
              </a:rPr>
              <a:t>P</a:t>
            </a:r>
            <a:r>
              <a:rPr sz="4000" spc="-165" dirty="0">
                <a:latin typeface="Arial MT"/>
              </a:rPr>
              <a:t>O</a:t>
            </a:r>
            <a:r>
              <a:rPr sz="4000" spc="-250" dirty="0">
                <a:latin typeface="Arial MT"/>
              </a:rPr>
              <a:t>R</a:t>
            </a:r>
            <a:r>
              <a:rPr sz="4000" spc="-170" dirty="0">
                <a:latin typeface="Arial MT"/>
              </a:rPr>
              <a:t>T</a:t>
            </a:r>
            <a:r>
              <a:rPr sz="4000" spc="-95" dirty="0">
                <a:latin typeface="Arial MT"/>
              </a:rPr>
              <a:t>F</a:t>
            </a:r>
            <a:r>
              <a:rPr sz="4000" spc="-190" dirty="0">
                <a:latin typeface="Arial MT"/>
              </a:rPr>
              <a:t>O</a:t>
            </a:r>
            <a:r>
              <a:rPr sz="4000" spc="-335" dirty="0">
                <a:latin typeface="Arial MT"/>
              </a:rPr>
              <a:t>L</a:t>
            </a:r>
            <a:r>
              <a:rPr sz="4000" spc="-110" dirty="0">
                <a:latin typeface="Arial MT"/>
              </a:rPr>
              <a:t>I</a:t>
            </a:r>
            <a:r>
              <a:rPr sz="4000" spc="-60" dirty="0">
                <a:latin typeface="Arial MT"/>
              </a:rPr>
              <a:t>O  </a:t>
            </a:r>
            <a:r>
              <a:rPr sz="4000" spc="-145" dirty="0">
                <a:latin typeface="Arial MT"/>
              </a:rPr>
              <a:t>CONTENTS</a:t>
            </a:r>
            <a:endParaRPr sz="4000" dirty="0">
              <a:latin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3781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100063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sz="12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불량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9508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00857" y="3156661"/>
            <a:ext cx="64584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200" spc="-35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sz="1200" spc="-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200" spc="-7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200" spc="-7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3765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0857" y="3726799"/>
            <a:ext cx="119532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sz="12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739240"/>
            <a:ext cx="40836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</a:t>
            </a:r>
            <a:r>
              <a:rPr lang="ko-KR" altLang="en-US" sz="1200" spc="-5" smtClean="0">
                <a:latin typeface="Times New Roman"/>
                <a:cs typeface="Times New Roman"/>
              </a:rPr>
              <a:t>주행 </a:t>
            </a:r>
            <a:r>
              <a:rPr lang="ko-KR" altLang="en-US" sz="1200" spc="-5" smtClean="0">
                <a:latin typeface="Times New Roman"/>
                <a:cs typeface="Times New Roman"/>
              </a:rPr>
              <a:t>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1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0" y="984961"/>
            <a:ext cx="365688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>
                <a:latin typeface="Arial MT"/>
              </a:rPr>
              <a:t>Smart</a:t>
            </a:r>
            <a:r>
              <a:rPr sz="4000" spc="140" dirty="0">
                <a:latin typeface="Arial MT"/>
              </a:rPr>
              <a:t> </a:t>
            </a:r>
            <a:r>
              <a:rPr sz="4000" spc="-130" dirty="0">
                <a:latin typeface="Arial MT"/>
              </a:rPr>
              <a:t>Factory</a:t>
            </a:r>
            <a:endParaRPr sz="4000" dirty="0">
              <a:latin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07016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 MT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 MT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 MT"/>
                <a:cs typeface="Arial" panose="020B0604020202020204" pitchFamily="34" charset="0"/>
              </a:rPr>
              <a:t>project</a:t>
            </a:r>
            <a:endParaRPr sz="1800" dirty="0">
              <a:latin typeface="Arial MT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불량 검출 및 분류 </a:t>
            </a:r>
            <a:r>
              <a:rPr lang="en-US" altLang="ko-KR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2418932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Smart Factory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400498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관리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b="1" spc="-15" dirty="0" smtClean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 smtClean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 smtClean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 smtClean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lang="en-US" sz="1050" b="1" spc="10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 smtClean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학습 데이터들은 </a:t>
            </a:r>
            <a:r>
              <a:rPr lang="ko-KR" altLang="en-US" sz="1000" u="sng" dirty="0"/>
              <a:t>긴 직사각형 형태의 </a:t>
            </a:r>
            <a:r>
              <a:rPr lang="ko-KR" altLang="en-US" sz="1000" u="sng" dirty="0" smtClean="0"/>
              <a:t>흑백 이미지</a:t>
            </a:r>
            <a:r>
              <a:rPr lang="ko-KR" altLang="en-US" sz="1000" dirty="0" smtClean="0"/>
              <a:t>로 </a:t>
            </a:r>
            <a:r>
              <a:rPr lang="ko-KR" altLang="en-US" sz="1000" dirty="0"/>
              <a:t>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임곗값보다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smtClean="0"/>
              <a:t>Efficient 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en-US" altLang="ko-KR" sz="1000" u="sng" dirty="0" smtClean="0"/>
              <a:t>97</a:t>
            </a:r>
            <a:r>
              <a:rPr lang="en-US" altLang="ko-KR" sz="1000" u="sng" dirty="0" smtClean="0"/>
              <a:t>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</a:t>
            </a:r>
            <a:r>
              <a:rPr lang="ko-KR" altLang="en-US" sz="1000" u="sng" dirty="0" smtClean="0"/>
              <a:t>추가로 </a:t>
            </a:r>
            <a:r>
              <a:rPr lang="ko-KR" altLang="en-US" sz="1000" u="sng" dirty="0" smtClean="0"/>
              <a:t>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3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3010440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Smart Factory - AI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4067139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Factory – Capturing</a:t>
            </a:r>
            <a:endParaRPr sz="2100" dirty="0">
              <a:latin typeface="Arial MT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/>
              <a:t> </a:t>
            </a:r>
            <a:r>
              <a:rPr lang="ko-KR" altLang="en-US" sz="1000" dirty="0" err="1" smtClean="0"/>
              <a:t>백엔드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</a:t>
            </a:r>
            <a:r>
              <a:rPr lang="ko-KR" altLang="en-US" sz="1000" u="sng" dirty="0" err="1"/>
              <a:t>률</a:t>
            </a:r>
            <a:r>
              <a:rPr lang="ko-KR" altLang="en-US" sz="1000" u="sng" dirty="0" err="1" smtClean="0"/>
              <a:t>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</a:t>
            </a:r>
            <a:r>
              <a:rPr lang="ko-KR" altLang="en-US" sz="1000" dirty="0" smtClean="0"/>
              <a:t>하는 </a:t>
            </a:r>
            <a:r>
              <a:rPr lang="ko-KR" altLang="en-US" sz="1000" dirty="0" smtClean="0"/>
              <a:t>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 </a:t>
            </a:r>
            <a:r>
              <a:rPr lang="ko-KR" altLang="en-US" sz="1000" b="1" dirty="0" smtClean="0"/>
              <a:t>기반의 </a:t>
            </a:r>
            <a:r>
              <a:rPr lang="ko-KR" altLang="en-US" sz="1000" b="1" dirty="0" smtClean="0"/>
              <a:t>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</a:t>
            </a:r>
            <a:r>
              <a:rPr lang="ko-KR" altLang="en-US" sz="1000" u="sng" dirty="0" smtClean="0"/>
              <a:t>한 번에 </a:t>
            </a:r>
            <a:r>
              <a:rPr lang="ko-KR" altLang="en-US" sz="1000" u="sng" dirty="0" smtClean="0"/>
              <a:t>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클래스 간 </a:t>
            </a:r>
            <a:r>
              <a:rPr lang="ko-KR" altLang="en-US" sz="1000" u="sng" dirty="0" smtClean="0"/>
              <a:t>데이터 비교</a:t>
            </a:r>
            <a:r>
              <a:rPr lang="ko-KR" altLang="en-US" sz="1000" dirty="0" smtClean="0"/>
              <a:t>를 쉽게 할 수 있게 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914400" y="737017"/>
            <a:ext cx="2971800" cy="4214473"/>
            <a:chOff x="914400" y="737017"/>
            <a:chExt cx="2971800" cy="421447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737017"/>
              <a:ext cx="2971800" cy="421447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45688" y="4632325"/>
              <a:ext cx="9092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tx2"/>
                  </a:solidFill>
                </a:rPr>
                <a:t>APP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서비스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8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823" y="669925"/>
            <a:ext cx="8756765" cy="3990450"/>
            <a:chOff x="134823" y="910193"/>
            <a:chExt cx="8756765" cy="39904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23" y="1279525"/>
              <a:ext cx="4726306" cy="274481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1" y="2031288"/>
              <a:ext cx="4929187" cy="2869355"/>
            </a:xfrm>
            <a:prstGeom prst="rect">
              <a:avLst/>
            </a:prstGeom>
          </p:spPr>
        </p:pic>
        <p:cxnSp>
          <p:nvCxnSpPr>
            <p:cNvPr id="14" name="꺾인 연결선 13"/>
            <p:cNvCxnSpPr/>
            <p:nvPr/>
          </p:nvCxnSpPr>
          <p:spPr>
            <a:xfrm>
              <a:off x="3048000" y="2955925"/>
              <a:ext cx="2133600" cy="990600"/>
            </a:xfrm>
            <a:prstGeom prst="bentConnector3">
              <a:avLst>
                <a:gd name="adj1" fmla="val -298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316070" y="40243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확대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99293" y="910193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조건 설정</a:t>
              </a:r>
              <a:endParaRPr lang="en-US" altLang="ko-KR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25" name="꺾인 연결선 24"/>
            <p:cNvCxnSpPr>
              <a:stCxn id="23" idx="1"/>
            </p:cNvCxnSpPr>
            <p:nvPr/>
          </p:nvCxnSpPr>
          <p:spPr>
            <a:xfrm rot="10800000" flipV="1">
              <a:off x="3429001" y="1094859"/>
              <a:ext cx="370293" cy="4132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223119" y="3784074"/>
            <a:ext cx="8547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조회 후 초기화면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4660375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확대 이후 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1699</TotalTime>
  <Words>1410</Words>
  <Application>Microsoft Office PowerPoint</Application>
  <PresentationFormat>사용자 지정</PresentationFormat>
  <Paragraphs>250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01. Smart Factory</vt:lpstr>
      <vt:lpstr>01. Smart Factory - AI</vt:lpstr>
      <vt:lpstr>01. Smart Factory – Capturing</vt:lpstr>
      <vt:lpstr>01. Smart Factory – Service</vt:lpstr>
      <vt:lpstr>01. Smart Factory – Service</vt:lpstr>
      <vt:lpstr>01. Smart Factory – Service</vt:lpstr>
      <vt:lpstr>No Crime</vt:lpstr>
      <vt:lpstr>02. No Crime</vt:lpstr>
      <vt:lpstr>02. No Crime - FrontEnd</vt:lpstr>
      <vt:lpstr>02. No Crime - FrontEnd</vt:lpstr>
      <vt:lpstr>Navigation Robot</vt:lpstr>
      <vt:lpstr>PowerPoint 프레젠테이션</vt:lpstr>
      <vt:lpstr>PowerPoint 프레젠테이션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283</cp:revision>
  <cp:lastPrinted>2024-07-31T02:53:44Z</cp:lastPrinted>
  <dcterms:created xsi:type="dcterms:W3CDTF">2024-07-30T05:28:41Z</dcterms:created>
  <dcterms:modified xsi:type="dcterms:W3CDTF">2024-08-07T07:00:15Z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